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062"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08720"/>
            <a:ext cx="7918648" cy="2691731"/>
          </a:xfrm>
          <a:solidFill>
            <a:schemeClr val="accent6">
              <a:lumMod val="75000"/>
            </a:schemeClr>
          </a:solidFill>
        </p:spPr>
        <p:txBody>
          <a:bodyPr>
            <a:normAutofit fontScale="90000"/>
          </a:bodyPr>
          <a:lstStyle/>
          <a:p>
            <a:r>
              <a:rPr lang="kk-KZ" b="1" dirty="0" smtClean="0"/>
              <a:t> Заман талабына сай, бәсекеге қабілетті маман даярлау мақсаты.</a:t>
            </a:r>
            <a:r>
              <a:rPr lang="ru-RU" dirty="0" smtClean="0"/>
              <a:t/>
            </a:r>
            <a:br>
              <a:rPr lang="ru-RU" dirty="0" smtClean="0"/>
            </a:br>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683568" y="3573016"/>
            <a:ext cx="2952328" cy="3284984"/>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3347864" y="3573016"/>
            <a:ext cx="2808312" cy="3024336"/>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084168" y="3573016"/>
            <a:ext cx="2619375" cy="328498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229600" cy="2620888"/>
          </a:xfrm>
        </p:spPr>
        <p:style>
          <a:lnRef idx="1">
            <a:schemeClr val="accent2"/>
          </a:lnRef>
          <a:fillRef idx="3">
            <a:schemeClr val="accent2"/>
          </a:fillRef>
          <a:effectRef idx="2">
            <a:schemeClr val="accent2"/>
          </a:effectRef>
          <a:fontRef idx="minor">
            <a:schemeClr val="lt1"/>
          </a:fontRef>
        </p:style>
        <p:txBody>
          <a:bodyPr/>
          <a:lstStyle/>
          <a:p>
            <a:pPr algn="just">
              <a:buNone/>
            </a:pPr>
            <a:r>
              <a:rPr lang="kk-KZ" dirty="0" smtClean="0"/>
              <a:t>     </a:t>
            </a:r>
            <a:r>
              <a:rPr lang="kk-KZ" b="1" dirty="0" smtClean="0">
                <a:solidFill>
                  <a:schemeClr val="tx2">
                    <a:lumMod val="50000"/>
                  </a:schemeClr>
                </a:solidFill>
              </a:rPr>
              <a:t>Үшіншіден, </a:t>
            </a:r>
            <a:r>
              <a:rPr lang="kk-KZ" dirty="0" smtClean="0"/>
              <a:t>Америка мен Европа мемлекеттері халқының ұлттық менталитеті мен салт дәстүрі өзгешелігі де білім беру жүйесіне әсерін тигізеді. </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323528" y="5301208"/>
            <a:ext cx="2808312" cy="155679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23528" y="2780928"/>
            <a:ext cx="2736304" cy="253365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3059832" y="2780928"/>
            <a:ext cx="2466975" cy="4077072"/>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5508104" y="2780928"/>
            <a:ext cx="2952328" cy="407707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style>
          <a:lnRef idx="1">
            <a:schemeClr val="accent2"/>
          </a:lnRef>
          <a:fillRef idx="3">
            <a:schemeClr val="accent2"/>
          </a:fillRef>
          <a:effectRef idx="2">
            <a:schemeClr val="accent2"/>
          </a:effectRef>
          <a:fontRef idx="minor">
            <a:schemeClr val="lt1"/>
          </a:fontRef>
        </p:style>
        <p:txBody>
          <a:bodyPr>
            <a:normAutofit/>
          </a:bodyPr>
          <a:lstStyle/>
          <a:p>
            <a:pPr algn="just">
              <a:buNone/>
            </a:pPr>
            <a:r>
              <a:rPr lang="kk-KZ" dirty="0" smtClean="0"/>
              <a:t>     Сондықтан да қазақстандық білім беру жүйесін шетел тәжерибесіне сүйене отырып, өз ұлттық ерекшеліктерімізді ескере отырып экономикалық, саяси және әлеуметтік мәселелерді шешуге бағыттау қажет. 2015-жылға қарай елімізге қосымша </a:t>
            </a:r>
            <a:r>
              <a:rPr lang="kk-KZ" b="1" dirty="0" smtClean="0">
                <a:solidFill>
                  <a:schemeClr val="tx2">
                    <a:lumMod val="50000"/>
                  </a:schemeClr>
                </a:solidFill>
              </a:rPr>
              <a:t>жарты миллион маман қажет болады. </a:t>
            </a:r>
            <a:r>
              <a:rPr lang="kk-KZ" dirty="0" smtClean="0"/>
              <a:t>Мұнша адамды қажет кәсіпке оқытып, тиісті салаға бағыттауға мемлекеттік органдардың мүмкіндігі жоқ.</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3168352"/>
          </a:xfrm>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pPr algn="just">
              <a:buNone/>
            </a:pPr>
            <a:r>
              <a:rPr lang="kk-KZ" dirty="0" smtClean="0"/>
              <a:t>    Екінші мәселе, кәсіби білім жүйесін заман талабына сай дамыту қажет. Өйткені, әзірге бұл салада жүйелілік жоқ. Мәселен, қазір елімізде ресми мәлімет бойынша 600 мың адам екі қолға бір жұмыс таба аламай жүр. Солай бола тұра, жыл сайын 60 мың маман жетпейді. </a:t>
            </a: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467544" y="3573016"/>
            <a:ext cx="3168352" cy="3284984"/>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707904" y="3573016"/>
            <a:ext cx="2592288" cy="3284984"/>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444208" y="3645024"/>
            <a:ext cx="2314575" cy="338437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577483"/>
          </a:xfrm>
        </p:spPr>
        <p:style>
          <a:lnRef idx="1">
            <a:schemeClr val="accent2"/>
          </a:lnRef>
          <a:fillRef idx="3">
            <a:schemeClr val="accent2"/>
          </a:fillRef>
          <a:effectRef idx="2">
            <a:schemeClr val="accent2"/>
          </a:effectRef>
          <a:fontRef idx="minor">
            <a:schemeClr val="lt1"/>
          </a:fontRef>
        </p:style>
        <p:txBody>
          <a:bodyPr>
            <a:normAutofit fontScale="85000" lnSpcReduction="10000"/>
          </a:bodyPr>
          <a:lstStyle/>
          <a:p>
            <a:pPr algn="just">
              <a:buNone/>
            </a:pPr>
            <a:r>
              <a:rPr lang="kk-KZ" dirty="0" smtClean="0"/>
              <a:t>         Қазіргі кездегі шапшаң жүріп жатқан жаһандану үрдісі әлемдік бәсекелестікті күшейте түсуде. Тіпті бірқатар дамыған елдерде бұл идея ұлттық қағидаға айналған.Сондықтан халықаралық ұйымдар әлемі елдердің бәсекеге қабілеттілік рейтингін анықтауға кірісіп, оның теориясы мен тұжырымдалары жасалып жатыр. Ал Қазақстанның бәсекеге қабілеттілігін жүзеге асырудың тиімді жолдары Елбасының Жолдауларында айқындалған. Адамның жалпы білімін көтеру кең ауқымды мәселе болып отыр. Олардың біліктілігін, дағдыларын қалыптастыру қажеттігі еліміздегі ғылыми-техникалық және әлеуметтік мәдени жетістіктерінің қарыштап дамуынан туындайды.</a:t>
            </a:r>
            <a:endParaRPr lang="ru-RU" dirty="0" smtClean="0"/>
          </a:p>
          <a:p>
            <a:pPr algn="just">
              <a:buNone/>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060848"/>
            <a:ext cx="8229600" cy="4525963"/>
          </a:xfrm>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pPr algn="just">
              <a:buNone/>
            </a:pPr>
            <a:r>
              <a:rPr lang="kk-KZ" dirty="0" smtClean="0"/>
              <a:t>        Жастарды оқытуға, оларға кәсіби білім беруге, мамандарды жан-жақты даярлауға қоғам мен мемлекеттің бүгінгі таңда барынша назар аударуы да сондықтан. Елімізде жүргізіліп жатқан білім саясаты әлемдік білім кеңістігімен ықпалдасуға бағдарланған. Еліміздің әлеуметтік жағынан дамуы оның азаматтарының адамгершілік және шығармашылық белсенділігінің дамуымен тығыз байланысты. </a:t>
            </a:r>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539552" y="0"/>
            <a:ext cx="2190750" cy="20955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2771800" y="0"/>
            <a:ext cx="2809875" cy="2060848"/>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5580112" y="0"/>
            <a:ext cx="2880320" cy="2132856"/>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980728"/>
            <a:ext cx="8229600" cy="4525963"/>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just">
              <a:buNone/>
            </a:pPr>
            <a:r>
              <a:rPr lang="kk-KZ" dirty="0" smtClean="0"/>
              <a:t>       Қоғамдағы жетістіктердің негізгі күші – </a:t>
            </a:r>
            <a:r>
              <a:rPr lang="kk-KZ" b="1" dirty="0" smtClean="0">
                <a:solidFill>
                  <a:schemeClr val="tx2">
                    <a:lumMod val="50000"/>
                  </a:schemeClr>
                </a:solidFill>
              </a:rPr>
              <a:t>адам, </a:t>
            </a:r>
            <a:r>
              <a:rPr lang="kk-KZ" dirty="0" smtClean="0"/>
              <a:t>оның білімі, шеберлігі, еңбектегі табандылығы, ойлауы мен адамгершілік қасиеттері. Еңбектің қай түрі болмасын адамның психологиялық мүмкіндіктерін мейлінше толық, жан-жақты ескеріп, соған сәйкес ұйымдастырылса ғана жақсы нәтиже берері сөзсіз. Адамның жан дүниесімен сырласып,оның психологиясын зерттеп жүрген мамандар, психологиялық көмектің әрбір тұлға үшін аса қажет екенін айтады.</a:t>
            </a:r>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229600" cy="3888433"/>
          </a:xfrm>
        </p:spPr>
        <p:style>
          <a:lnRef idx="1">
            <a:schemeClr val="accent2"/>
          </a:lnRef>
          <a:fillRef idx="3">
            <a:schemeClr val="accent2"/>
          </a:fillRef>
          <a:effectRef idx="2">
            <a:schemeClr val="accent2"/>
          </a:effectRef>
          <a:fontRef idx="minor">
            <a:schemeClr val="lt1"/>
          </a:fontRef>
        </p:style>
        <p:txBody>
          <a:bodyPr/>
          <a:lstStyle/>
          <a:p>
            <a:pPr algn="just">
              <a:buNone/>
            </a:pPr>
            <a:r>
              <a:rPr lang="kk-KZ" b="1" dirty="0" smtClean="0">
                <a:solidFill>
                  <a:schemeClr val="accent5">
                    <a:lumMod val="50000"/>
                  </a:schemeClr>
                </a:solidFill>
              </a:rPr>
              <a:t>    Бүгінгі күні ұстаздардың басты мақсаты </a:t>
            </a:r>
            <a:endParaRPr lang="ru-RU" dirty="0"/>
          </a:p>
        </p:txBody>
      </p:sp>
      <p:pic>
        <p:nvPicPr>
          <p:cNvPr id="6146" name="Picture 2"/>
          <p:cNvPicPr>
            <a:picLocks noChangeAspect="1" noChangeArrowheads="1"/>
          </p:cNvPicPr>
          <p:nvPr/>
        </p:nvPicPr>
        <p:blipFill>
          <a:blip r:embed="rId2" cstate="print"/>
          <a:srcRect/>
          <a:stretch>
            <a:fillRect/>
          </a:stretch>
        </p:blipFill>
        <p:spPr bwMode="auto">
          <a:xfrm>
            <a:off x="395536" y="4005064"/>
            <a:ext cx="2590800" cy="2852936"/>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3059832" y="4005064"/>
            <a:ext cx="2628900" cy="2852936"/>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5724128" y="4077072"/>
            <a:ext cx="2880320" cy="2780928"/>
          </a:xfrm>
          <a:prstGeom prst="rect">
            <a:avLst/>
          </a:prstGeom>
          <a:noFill/>
          <a:ln w="9525">
            <a:noFill/>
            <a:miter lim="800000"/>
            <a:headEnd/>
            <a:tailEnd/>
          </a:ln>
        </p:spPr>
      </p:pic>
      <p:sp>
        <p:nvSpPr>
          <p:cNvPr id="6" name="Багетная рамка 5"/>
          <p:cNvSpPr/>
          <p:nvPr/>
        </p:nvSpPr>
        <p:spPr>
          <a:xfrm>
            <a:off x="3419872" y="1628800"/>
            <a:ext cx="2304256" cy="172819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оның рухани қазынасын жарыққа шығару</a:t>
            </a:r>
            <a:endParaRPr lang="ru-RU" dirty="0"/>
          </a:p>
        </p:txBody>
      </p:sp>
      <p:sp>
        <p:nvSpPr>
          <p:cNvPr id="7" name="Багетная рамка 6"/>
          <p:cNvSpPr/>
          <p:nvPr/>
        </p:nvSpPr>
        <p:spPr>
          <a:xfrm>
            <a:off x="5796136" y="908720"/>
            <a:ext cx="2808312" cy="295232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әрбір баланы жеке тұлға ретінде жетілдіру үшін оның бойындағы бар жақсы қасиеттерді  дамыту</a:t>
            </a:r>
            <a:endParaRPr lang="ru-RU" dirty="0"/>
          </a:p>
        </p:txBody>
      </p:sp>
      <p:sp>
        <p:nvSpPr>
          <p:cNvPr id="9" name="Багетная рамка 8"/>
          <p:cNvSpPr/>
          <p:nvPr/>
        </p:nvSpPr>
        <p:spPr>
          <a:xfrm>
            <a:off x="467544" y="1556792"/>
            <a:ext cx="2808312" cy="187220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өзіндік адамгершілік құндылықтарын бала бойына дарыта отырып</a:t>
            </a:r>
            <a:endParaRPr lang="ru-RU" dirty="0"/>
          </a:p>
        </p:txBody>
      </p:sp>
      <p:sp>
        <p:nvSpPr>
          <p:cNvPr id="10" name="Стрелка вниз 9"/>
          <p:cNvSpPr/>
          <p:nvPr/>
        </p:nvSpPr>
        <p:spPr>
          <a:xfrm>
            <a:off x="1691680" y="62068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4355976" y="62068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6732240" y="548680"/>
            <a:ext cx="4846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49491"/>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just">
              <a:buNone/>
            </a:pPr>
            <a:r>
              <a:rPr lang="kk-KZ" dirty="0" smtClean="0"/>
              <a:t>      </a:t>
            </a:r>
            <a:r>
              <a:rPr lang="kk-KZ" b="1" dirty="0" smtClean="0">
                <a:solidFill>
                  <a:schemeClr val="accent5">
                    <a:lumMod val="50000"/>
                  </a:schemeClr>
                </a:solidFill>
              </a:rPr>
              <a:t>Білім беруді ақпараттандыру </a:t>
            </a:r>
            <a:r>
              <a:rPr lang="kk-KZ" dirty="0" smtClean="0"/>
              <a:t>– бұл ақпараттық-коммуникациялық технологияның құралдарын білім беру саласына қолданудың методологиялық және тәжірибелік құндылықтарын зерттеп, оқыту мен тәрбиелеудің психологиялық және педагогикалық мақсаттарына бағыттап қамтамасыз ету процесі. Білім беруді ақпараттандыру процесі жағдайында  жеке тұлғаның интеллектуалдық, қоғамдық, экономикалық, коммуникациялық және  ақпараттық сияқты іс-әрекеттерін  түрлі салаларға қолдану арқылы құзырлықтарын қалыптастыру негізгі талаптардың біріне айналады.</a:t>
            </a:r>
            <a:endParaRPr lang="ru-RU" dirty="0" smtClean="0"/>
          </a:p>
          <a:p>
            <a:pPr algn="just">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style>
          <a:lnRef idx="1">
            <a:schemeClr val="accent2"/>
          </a:lnRef>
          <a:fillRef idx="3">
            <a:schemeClr val="accent2"/>
          </a:fillRef>
          <a:effectRef idx="2">
            <a:schemeClr val="accent2"/>
          </a:effectRef>
          <a:fontRef idx="minor">
            <a:schemeClr val="lt1"/>
          </a:fontRef>
        </p:style>
        <p:txBody>
          <a:bodyPr>
            <a:normAutofit/>
          </a:bodyPr>
          <a:lstStyle/>
          <a:p>
            <a:pPr algn="just">
              <a:buNone/>
            </a:pPr>
            <a:r>
              <a:rPr lang="kk-KZ" dirty="0" smtClean="0"/>
              <a:t>     Білім беру- оқыту мен тәрбиелеудің үздіксіз процесі. Қазіргі кездегі білім берудегі мақсат жан-жақты, білімді, өмір сүруге бейім, өзіндік ой талғамы бар, қабілетті жеке тұлғаны қалыптастыру. Студенттердің дүниетанымын кеңейту, істеген ісіне тұжырым жасап, қорытындыға келу, ойлау саналарын жетілдіріп,өз алған білімдерін іс жүзімен ұштастыра алуға жол ашу.</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lstStyle/>
          <a:p>
            <a:pPr>
              <a:buNone/>
            </a:pPr>
            <a:r>
              <a:rPr lang="kk-KZ" dirty="0" smtClean="0"/>
              <a:t>1. Бәсекеге қабілетті маман даярлаудың қажеті неде?</a:t>
            </a:r>
            <a:endParaRPr lang="ru-RU" dirty="0" smtClean="0"/>
          </a:p>
          <a:p>
            <a:pPr>
              <a:buNone/>
            </a:pPr>
            <a:r>
              <a:rPr lang="kk-KZ" dirty="0" smtClean="0"/>
              <a:t>2. Бәсекеге қабілетті маман даярлаудың негіздеріне не жатады?</a:t>
            </a:r>
            <a:endParaRPr lang="ru-RU" dirty="0" smtClean="0"/>
          </a:p>
          <a:p>
            <a:pPr>
              <a:buNone/>
            </a:pPr>
            <a:r>
              <a:rPr lang="kk-KZ" dirty="0" smtClean="0"/>
              <a:t>3. Бәсекеге қабілетті маманның бойында қандай қасиеттер болу керек?</a:t>
            </a:r>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lstStyle/>
          <a:p>
            <a:r>
              <a:rPr lang="kk-KZ" b="1" dirty="0" smtClean="0"/>
              <a:t>Мақсаты:</a:t>
            </a:r>
            <a:endParaRPr lang="ru-RU" dirty="0"/>
          </a:p>
        </p:txBody>
      </p:sp>
      <p:sp>
        <p:nvSpPr>
          <p:cNvPr id="3" name="Содержимое 2"/>
          <p:cNvSpPr>
            <a:spLocks noGrp="1"/>
          </p:cNvSpPr>
          <p:nvPr>
            <p:ph idx="1"/>
          </p:nvPr>
        </p:nvSpPr>
        <p:spPr>
          <a:xfrm>
            <a:off x="457200" y="1600201"/>
            <a:ext cx="8229600" cy="1828800"/>
          </a:xfrm>
        </p:spPr>
        <p:style>
          <a:lnRef idx="1">
            <a:schemeClr val="accent2"/>
          </a:lnRef>
          <a:fillRef idx="3">
            <a:schemeClr val="accent2"/>
          </a:fillRef>
          <a:effectRef idx="2">
            <a:schemeClr val="accent2"/>
          </a:effectRef>
          <a:fontRef idx="minor">
            <a:schemeClr val="lt1"/>
          </a:fontRef>
        </p:style>
        <p:txBody>
          <a:bodyPr/>
          <a:lstStyle/>
          <a:p>
            <a:pPr algn="just">
              <a:buNone/>
            </a:pPr>
            <a:r>
              <a:rPr lang="kk-KZ" dirty="0" smtClean="0"/>
              <a:t>      Студенттерге өз заманына сай маман болуға үйрету, баулу.</a:t>
            </a:r>
            <a:endParaRPr lang="ru-RU" dirty="0" smtClean="0"/>
          </a:p>
          <a:p>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467544" y="3429000"/>
            <a:ext cx="2808312" cy="316835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995936" y="3501008"/>
            <a:ext cx="4824536" cy="3096344"/>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lstStyle/>
          <a:p>
            <a:r>
              <a:rPr lang="kk-KZ" b="1" dirty="0" smtClean="0"/>
              <a:t>Пайдаланылатын әдебиеттер:</a:t>
            </a:r>
            <a:endParaRPr lang="ru-RU"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lnSpcReduction="10000"/>
          </a:bodyPr>
          <a:lstStyle/>
          <a:p>
            <a:pPr>
              <a:buNone/>
            </a:pPr>
            <a:endParaRPr lang="ru-RU" dirty="0" smtClean="0"/>
          </a:p>
          <a:p>
            <a:pPr>
              <a:buNone/>
            </a:pPr>
            <a:r>
              <a:rPr lang="kk-KZ" dirty="0" smtClean="0"/>
              <a:t>1.Жекеева К.О., Әбдірахманова Қ.Ж. «Қазақ тілі» А -2010</a:t>
            </a:r>
            <a:endParaRPr lang="ru-RU" dirty="0" smtClean="0"/>
          </a:p>
          <a:p>
            <a:pPr>
              <a:buNone/>
            </a:pPr>
            <a:r>
              <a:rPr lang="kk-KZ" dirty="0" smtClean="0"/>
              <a:t>2.Күзекова З.С. «Қазақ тілі». Экономистерге арналған оқу құралы, Алматы, 2011</a:t>
            </a:r>
            <a:endParaRPr lang="ru-RU" dirty="0" smtClean="0"/>
          </a:p>
          <a:p>
            <a:pPr>
              <a:buNone/>
            </a:pPr>
            <a:r>
              <a:rPr lang="kk-KZ" dirty="0" smtClean="0"/>
              <a:t>3. Ақжанова А., Өтегенова К. «Кәсіби қазақ тілі». Астана, 2010</a:t>
            </a:r>
            <a:endParaRPr lang="ru-RU" dirty="0" smtClean="0"/>
          </a:p>
          <a:p>
            <a:pPr>
              <a:buNone/>
            </a:pPr>
            <a:r>
              <a:rPr lang="kk-KZ" dirty="0" smtClean="0"/>
              <a:t>4. Жекеева К.О., Әбдірахманова Қ.Ж. «Қазақ тілі» А -2010</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lstStyle/>
          <a:p>
            <a:r>
              <a:rPr lang="kk-KZ" b="1" dirty="0" smtClean="0"/>
              <a:t>Жоспар:</a:t>
            </a:r>
            <a:endParaRPr lang="ru-RU"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lstStyle/>
          <a:p>
            <a:pPr>
              <a:buNone/>
            </a:pPr>
            <a:r>
              <a:rPr lang="kk-KZ" dirty="0" smtClean="0"/>
              <a:t>1. Бәсекеге қабілетті маман даярлау - бүгінгі күннің талабы</a:t>
            </a:r>
            <a:endParaRPr lang="ru-RU" dirty="0" smtClean="0"/>
          </a:p>
          <a:p>
            <a:pPr>
              <a:buNone/>
            </a:pPr>
            <a:r>
              <a:rPr lang="kk-KZ" dirty="0" smtClean="0"/>
              <a:t> 2. Бәсекеге қабілетті маман даярлаудың негіздері</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normAutofit fontScale="90000"/>
          </a:bodyPr>
          <a:lstStyle/>
          <a:p>
            <a:r>
              <a:rPr lang="kk-KZ" b="1" dirty="0" smtClean="0"/>
              <a:t>1. Бәсекеге қабілетті маман даярлау - бүгінгі күннің талабы</a:t>
            </a:r>
            <a:endParaRPr lang="ru-RU" b="1"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lstStyle/>
          <a:p>
            <a:pPr algn="just">
              <a:buNone/>
            </a:pPr>
            <a:r>
              <a:rPr lang="kk-KZ" dirty="0" smtClean="0"/>
              <a:t>       Жақсылыққа бастайтын жарық жұлдыз-оқу. «Надан жұрттың күні –қараң, келешегі тұман» ,- деп М.Дулатов айтқандай, егеменді еліміздің тірегі-білімді ұрпақ. Сусыз, құрғақ, таса көлеңке жерге дән ексең өнбейтіні сияқты, жас ұрпақтарымызды тәрбиелемесек өспейді, өнбейді.</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normAutofit fontScale="90000"/>
          </a:bodyPr>
          <a:lstStyle/>
          <a:p>
            <a:r>
              <a:rPr lang="kk-KZ" dirty="0" smtClean="0"/>
              <a:t>Бәсекеге қабілетті маман даярлау - бүгінгі күннің талабы.</a:t>
            </a:r>
            <a:endParaRPr lang="ru-RU"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pPr algn="just">
              <a:buNone/>
            </a:pPr>
            <a:r>
              <a:rPr lang="kk-KZ" dirty="0" smtClean="0"/>
              <a:t>       Білім берудің қазіргі замандағы негізгі мақсаты білім негізін беріп, білік пен дағдыны қалыптастырып, болашақ мамандық иесі болуға машықтандыру ғана емес, сонымен қатар жеке тұлғаны дербес, әлеуметтік, кәсіби ұтымды шешімдер қабылдап, оны жүзеге асыра білуге даярлау болып табылады. Яғни, бүгінгі оқушы, келешек маман бәсекеге қабілетті, жан-жақты дамыған, өз Отанына қызмет етуге даяр тұлға болып шығуы тиіс.</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just">
              <a:buNone/>
            </a:pPr>
            <a:r>
              <a:rPr lang="kk-KZ" dirty="0" smtClean="0"/>
              <a:t>        Қазіргі экономикалық өсудің негізгі жолының бірі ол бәсекеге қабілетті өнім өндіру. </a:t>
            </a:r>
            <a:r>
              <a:rPr lang="kk-KZ" b="1" dirty="0" smtClean="0">
                <a:solidFill>
                  <a:schemeClr val="tx2">
                    <a:lumMod val="50000"/>
                  </a:schemeClr>
                </a:solidFill>
              </a:rPr>
              <a:t>Бәсекеге қабілетті өнім дегеніміз </a:t>
            </a:r>
            <a:r>
              <a:rPr lang="kk-KZ" dirty="0" smtClean="0"/>
              <a:t>сапасы жоғары, экологиялық стандарттарға сай, ғылым мен техниканың соңғы жетістіктері нәтижесінде өндірілген өнім. Бұл дегеніміз қазақстандықтардың өмір сүру деңгейін жоғарылату үшін шикізат өндіруден оны сапалы өңдеуге көшу керек деген сөз. Ал бұндай өндірісті дамыту үшін елге жоғары білімді, эрудициясы жетік, өз-өзіне сенімді, көшбасшылық қасиеттерге ие мамандар қажет. </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24744"/>
            <a:ext cx="8892480" cy="5544616"/>
          </a:xfrm>
        </p:spPr>
        <p:style>
          <a:lnRef idx="1">
            <a:schemeClr val="accent2"/>
          </a:lnRef>
          <a:fillRef idx="3">
            <a:schemeClr val="accent2"/>
          </a:fillRef>
          <a:effectRef idx="2">
            <a:schemeClr val="accent2"/>
          </a:effectRef>
          <a:fontRef idx="minor">
            <a:schemeClr val="lt1"/>
          </a:fontRef>
        </p:style>
        <p:txBody>
          <a:bodyPr>
            <a:normAutofit fontScale="62500" lnSpcReduction="20000"/>
          </a:bodyPr>
          <a:lstStyle/>
          <a:p>
            <a:pPr algn="just">
              <a:buNone/>
            </a:pPr>
            <a:r>
              <a:rPr lang="kk-KZ" dirty="0" smtClean="0"/>
              <a:t>        Қазіргі таңда қазақстандық жоғары оқу орындары осындай заман талабына сай жоғары білімді мамандар даярлай алады ма? Иә, бұл сұрақ көптеген талапкерлерді, олардың ата-анасын, жұмыспен қамтушыларды толғантып отырған мәселе. Біздің елдегі білім беру жүйесі біртіндеп халықаралық стандартқа жақындап келе жатыр, бірақ біз Европа мен Америка, Канада жоғары оқу оындары бер алатындай сапалы білім беруге дайынбыз ба? Рейтингі жоғары шет ел жоғары оқу орнында білім алу кез келген қазақстандық талапкердің арманы деп ойлаймын. Бірақ сол аты шулы Гарвард, Оксфорд университеттері Қазақстан халқының әл-ауқатын жоғарылата алатын мамандар даярлап бере алады ма? Әрине бұл универститеттер қаншама атақты ғалымдарды, бизнесмендерді, саяси тұлғаларды тағы басқаларға жоғары сапалы білім берді. Бұл атақты адамдардың бәрі білімінің арқасында өз елінің дамуына қомақты үлес қосты, олар университетте алған теориялық білімін тәжерибеде қолдана алды. Өйткені рейтингі жоғары европалық және американдық жоғары оқу орындары өз елдерінің жұмыспен қамтушыларының талабына сай маман даярлауға бейімделген. Сондықтанда бұл жоғары оқу орынарының түлектерінің өз елдерінде тез жұмыспен қамтылып, табысты қызмет атқаруға мүмкіншіліктері бар. Осы орайда </a:t>
            </a:r>
            <a:r>
              <a:rPr lang="kk-KZ" b="1" dirty="0" smtClean="0">
                <a:solidFill>
                  <a:schemeClr val="tx2">
                    <a:lumMod val="50000"/>
                  </a:schemeClr>
                </a:solidFill>
              </a:rPr>
              <a:t>«Болашақ» бағдарламасымен </a:t>
            </a:r>
            <a:r>
              <a:rPr lang="kk-KZ" dirty="0" smtClean="0"/>
              <a:t>шет елде білім алып келген қазақ жастарының елге оралып, бірақ біліми әлеуетін толық пайдалана алмау мәселесін айтып кетуге болады. Бұл мәселенің ұшқындауына бірнеше факторлар себеп болды.</a:t>
            </a:r>
            <a:endParaRPr lang="ru-RU" dirty="0" smtClean="0"/>
          </a:p>
          <a:p>
            <a:endParaRPr lang="ru-RU" dirty="0"/>
          </a:p>
        </p:txBody>
      </p:sp>
      <p:sp>
        <p:nvSpPr>
          <p:cNvPr id="4" name="Прямоугольник 3"/>
          <p:cNvSpPr/>
          <p:nvPr/>
        </p:nvSpPr>
        <p:spPr>
          <a:xfrm>
            <a:off x="251520" y="332656"/>
            <a:ext cx="8424936" cy="523220"/>
          </a:xfrm>
          <a:prstGeom prst="rect">
            <a:avLst/>
          </a:prstGeom>
          <a:solidFill>
            <a:schemeClr val="accent6">
              <a:lumMod val="75000"/>
            </a:schemeClr>
          </a:solidFill>
        </p:spPr>
        <p:txBody>
          <a:bodyPr wrap="square">
            <a:spAutoFit/>
          </a:bodyPr>
          <a:lstStyle/>
          <a:p>
            <a:r>
              <a:rPr lang="kk-KZ" sz="2800" dirty="0" smtClean="0"/>
              <a:t> 2. Бәсекеге қабілетті маман даярлаудың негіздері</a:t>
            </a: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75000"/>
            </a:schemeClr>
          </a:solidFill>
        </p:spPr>
        <p:txBody>
          <a:bodyPr>
            <a:normAutofit/>
          </a:bodyPr>
          <a:lstStyle/>
          <a:p>
            <a:r>
              <a:rPr lang="kk-KZ" sz="2800" b="1" dirty="0" smtClean="0"/>
              <a:t>біліми әлеуетін толық пайдалана алмау мәселелердін факторлары</a:t>
            </a:r>
            <a:endParaRPr lang="ru-RU" sz="2800" b="1" dirty="0"/>
          </a:p>
        </p:txBody>
      </p:sp>
      <p:sp>
        <p:nvSpPr>
          <p:cNvPr id="3" name="Содержимое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just"/>
            <a:r>
              <a:rPr lang="kk-KZ" b="1" dirty="0" smtClean="0">
                <a:solidFill>
                  <a:schemeClr val="tx2">
                    <a:lumMod val="50000"/>
                  </a:schemeClr>
                </a:solidFill>
              </a:rPr>
              <a:t>Біріншіден,</a:t>
            </a:r>
            <a:r>
              <a:rPr lang="kk-KZ" dirty="0" smtClean="0"/>
              <a:t> европалық және американдық жоғары оқу орындарының оқу жоспарларындағы пәндер біздің жоғары оқу орындардың пәндерінен біршама өзгеше. Себебі әр мемлекеттің, ұлттың өзіне ғана тән ерекшеліктері бар, мәселен американдық және жапон менеджментіндегі жер мен көктей айырмашылық сияқты. Ал біздің оқу жоспарымыз ынталандырудың нақты материалдық түрін пайдалануды талап ететін қазақстандық бизнеске бағытталған. </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5937523"/>
          </a:xfrm>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pPr algn="just">
              <a:buNone/>
            </a:pPr>
            <a:r>
              <a:rPr lang="kk-KZ" b="1" dirty="0" smtClean="0">
                <a:solidFill>
                  <a:schemeClr val="tx2">
                    <a:lumMod val="50000"/>
                  </a:schemeClr>
                </a:solidFill>
              </a:rPr>
              <a:t>    Екіншіден</a:t>
            </a:r>
            <a:r>
              <a:rPr lang="kk-KZ" dirty="0" smtClean="0"/>
              <a:t>, дамыған мемлекеттердің жұмыспен қамтушы секторының мамандарға қоятын негізгі талаптары дамушы мемлекеттердің жұмыспен қамтушыларына қарағанда өзгеше. Осыған орай мамандардың да жалақыға, еңбек жағдайы мен шарттарына қоятын талаптары да жоғары. Әрине рейтингі жоғары оқу орнында білім алу шетел азаматтары үшін тегін емес, анықтап айтсақ бағасы өте жоғары. Шетелде оқып отанына қайтып келген дайын мамандардың барлығын жоғары жалақылы жұмыспен қамту мүмкін емес.</a:t>
            </a:r>
            <a:endParaRPr lang="ru-RU" dirty="0" smtClean="0"/>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1147</Words>
  <Application>Microsoft Office PowerPoint</Application>
  <PresentationFormat>Экран (4:3)</PresentationFormat>
  <Paragraphs>38</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 Заман талабына сай, бәсекеге қабілетті маман даярлау мақсаты. </vt:lpstr>
      <vt:lpstr>Мақсаты:</vt:lpstr>
      <vt:lpstr>Жоспар:</vt:lpstr>
      <vt:lpstr>1. Бәсекеге қабілетті маман даярлау - бүгінгі күннің талабы</vt:lpstr>
      <vt:lpstr>Бәсекеге қабілетті маман даярлау - бүгінгі күннің талабы.</vt:lpstr>
      <vt:lpstr>Слайд 6</vt:lpstr>
      <vt:lpstr>Слайд 7</vt:lpstr>
      <vt:lpstr>біліми әлеуетін толық пайдалана алмау мәселелердін факторлары</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 Тақырыпты бекітуге арналған сұрақтар: </vt:lpstr>
      <vt:lpstr>Пайдаланылатын әдебиеттер:</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Заман талабына сай, бәсекеге қабілетті маман даярлау мақсаты. </dc:title>
  <dc:creator>User</dc:creator>
  <cp:lastModifiedBy>User</cp:lastModifiedBy>
  <cp:revision>6</cp:revision>
  <dcterms:created xsi:type="dcterms:W3CDTF">2014-01-30T13:54:26Z</dcterms:created>
  <dcterms:modified xsi:type="dcterms:W3CDTF">2014-03-25T21:37:17Z</dcterms:modified>
</cp:coreProperties>
</file>